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63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81" r:id="rId14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74"/>
  </p:normalViewPr>
  <p:slideViewPr>
    <p:cSldViewPr snapToGrid="0">
      <p:cViewPr>
        <p:scale>
          <a:sx n="81" d="100"/>
          <a:sy n="81" d="100"/>
        </p:scale>
        <p:origin x="-30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:a16="http://schemas.microsoft.com/office/drawing/2014/main" xmlns="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:a16="http://schemas.microsoft.com/office/drawing/2014/main" xmlns="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:a16="http://schemas.microsoft.com/office/drawing/2014/main" xmlns="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xmlns="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:a16="http://schemas.microsoft.com/office/drawing/2014/main" xmlns="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:a16="http://schemas.microsoft.com/office/drawing/2014/main" xmlns="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kk-KZ" sz="4000" cap="none" dirty="0" smtClean="0"/>
              <a:t>Тілдік 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2246254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Модуль: </a:t>
            </a:r>
            <a:r>
              <a:rPr lang="ru-RU" sz="3200" b="1" dirty="0" err="1"/>
              <a:t>мәліметтер</a:t>
            </a:r>
            <a:r>
              <a:rPr lang="ru-RU" sz="3200" b="1" dirty="0"/>
              <a:t> </a:t>
            </a:r>
            <a:r>
              <a:rPr lang="ru-RU" sz="3200" b="1" dirty="0" err="1"/>
              <a:t>базасы</a:t>
            </a:r>
            <a:r>
              <a:rPr lang="ru-RU" sz="3200" b="1" dirty="0"/>
              <a:t> </a:t>
            </a:r>
            <a:r>
              <a:rPr lang="en-US" sz="3200" b="1" dirty="0"/>
              <a:t>LR </a:t>
            </a:r>
            <a:r>
              <a:rPr lang="ru-RU" sz="3200" b="1" dirty="0" err="1"/>
              <a:t>ретінде</a:t>
            </a:r>
            <a:r>
              <a:rPr lang="ru-RU" sz="3200" b="1" dirty="0"/>
              <a:t>. ЖАЗБАША ЖӘНЕ АУЫЗША ТІЛДІК ДЕРЕКТЕРГЕ АРНАЛҒАН ДЕРЕКҚОРЛАР</a:t>
            </a:r>
            <a:endParaRPr lang="ru-RU" sz="32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 </a:t>
            </a:r>
            <a:r>
              <a:rPr lang="ru-RU" sz="2000" b="1" dirty="0" err="1" smtClean="0"/>
              <a:t>әл-Фараби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атындағы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ҚазҰУ</a:t>
            </a:r>
            <a:endParaRPr lang="ru-RU" sz="20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2073507" y="3429000"/>
            <a:ext cx="8361229" cy="133749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err="1" smtClean="0"/>
              <a:t>Дәріс</a:t>
            </a:r>
            <a:r>
              <a:rPr lang="ru-RU" sz="2800" dirty="0" smtClean="0"/>
              <a:t> № </a:t>
            </a:r>
            <a:r>
              <a:rPr lang="ru-RU" sz="2800" dirty="0"/>
              <a:t>12. </a:t>
            </a:r>
            <a:r>
              <a:rPr lang="ru-RU" sz="2800" dirty="0" err="1"/>
              <a:t>Терминологиялық</a:t>
            </a:r>
            <a:r>
              <a:rPr lang="ru-RU" sz="2800" dirty="0"/>
              <a:t> </a:t>
            </a:r>
            <a:r>
              <a:rPr lang="ru-RU" sz="2800" dirty="0" err="1"/>
              <a:t>деректер</a:t>
            </a:r>
            <a:r>
              <a:rPr lang="ru-RU" sz="2800" dirty="0"/>
              <a:t> </a:t>
            </a:r>
            <a:r>
              <a:rPr lang="ru-RU" sz="2800" dirty="0" err="1"/>
              <a:t>базасын</a:t>
            </a:r>
            <a:r>
              <a:rPr lang="ru-RU" sz="2800" dirty="0"/>
              <a:t> </a:t>
            </a:r>
            <a:r>
              <a:rPr lang="ru-RU" sz="2800" dirty="0" err="1"/>
              <a:t>әзірлеу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ru-RU" sz="3500" dirty="0" err="1" smtClean="0"/>
              <a:t>Сұрақтар</a:t>
            </a:r>
            <a:r>
              <a:rPr lang="ru-RU" sz="3500" dirty="0" smtClean="0"/>
              <a:t>? 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/>
              <a:t>...</a:t>
            </a:r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8488" y="1786423"/>
            <a:ext cx="9601200" cy="4382729"/>
          </a:xfrm>
        </p:spPr>
        <p:txBody>
          <a:bodyPr/>
          <a:lstStyle/>
          <a:p>
            <a:r>
              <a:rPr lang="ru-RU" sz="2000" dirty="0" err="1"/>
              <a:t>Көптілді</a:t>
            </a:r>
            <a:r>
              <a:rPr lang="ru-RU" sz="2000" dirty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базаларды</a:t>
            </a:r>
            <a:r>
              <a:rPr lang="ru-RU" sz="2000" dirty="0"/>
              <a:t> </a:t>
            </a:r>
            <a:r>
              <a:rPr lang="ru-RU" sz="2000" dirty="0" err="1"/>
              <a:t>әзірлеу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/>
              <a:t>, </a:t>
            </a:r>
            <a:r>
              <a:rPr lang="ru-RU" sz="2000" dirty="0" err="1"/>
              <a:t>әдетте</a:t>
            </a:r>
            <a:r>
              <a:rPr lang="ru-RU" sz="2000" dirty="0"/>
              <a:t>, </a:t>
            </a:r>
            <a:r>
              <a:rPr lang="ru-RU" sz="2000" dirty="0" err="1"/>
              <a:t>кез</a:t>
            </a:r>
            <a:r>
              <a:rPr lang="ru-RU" sz="2000" dirty="0"/>
              <a:t> </a:t>
            </a:r>
            <a:r>
              <a:rPr lang="ru-RU" sz="2000" dirty="0" err="1"/>
              <a:t>келген</a:t>
            </a:r>
            <a:r>
              <a:rPr lang="ru-RU" sz="2000" dirty="0"/>
              <a:t> </a:t>
            </a:r>
            <a:r>
              <a:rPr lang="ru-RU" sz="2000" dirty="0" err="1"/>
              <a:t>ірі</a:t>
            </a:r>
            <a:r>
              <a:rPr lang="ru-RU" sz="2000" dirty="0"/>
              <a:t> </a:t>
            </a:r>
            <a:r>
              <a:rPr lang="ru-RU" sz="2000" dirty="0" err="1"/>
              <a:t>көптілді</a:t>
            </a:r>
            <a:r>
              <a:rPr lang="ru-RU" sz="2000" dirty="0"/>
              <a:t> </a:t>
            </a:r>
            <a:r>
              <a:rPr lang="ru-RU" sz="2000" dirty="0" err="1"/>
              <a:t>жоба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жұмыстың</a:t>
            </a:r>
            <a:r>
              <a:rPr lang="ru-RU" sz="2000" dirty="0"/>
              <a:t> </a:t>
            </a:r>
            <a:r>
              <a:rPr lang="ru-RU" sz="2000" dirty="0" err="1"/>
              <a:t>стандартты</a:t>
            </a:r>
            <a:r>
              <a:rPr lang="ru-RU" sz="2000" dirty="0"/>
              <a:t> </a:t>
            </a:r>
            <a:r>
              <a:rPr lang="ru-RU" sz="2000" dirty="0" err="1"/>
              <a:t>көлеміне</a:t>
            </a:r>
            <a:r>
              <a:rPr lang="ru-RU" sz="2000" dirty="0"/>
              <a:t> </a:t>
            </a:r>
            <a:r>
              <a:rPr lang="ru-RU" sz="2000" dirty="0" err="1"/>
              <a:t>кіреді</a:t>
            </a:r>
            <a:r>
              <a:rPr lang="ru-RU" sz="2000" dirty="0"/>
              <a:t>,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бірыңғай</a:t>
            </a:r>
            <a:r>
              <a:rPr lang="ru-RU" sz="2000" dirty="0"/>
              <a:t> </a:t>
            </a:r>
            <a:r>
              <a:rPr lang="ru-RU" sz="2000" dirty="0" err="1"/>
              <a:t>терминологияны</a:t>
            </a:r>
            <a:r>
              <a:rPr lang="ru-RU" sz="2000" dirty="0"/>
              <a:t> </a:t>
            </a:r>
            <a:r>
              <a:rPr lang="ru-RU" sz="2000" dirty="0" err="1"/>
              <a:t>сақтауға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терминдерді</a:t>
            </a:r>
            <a:r>
              <a:rPr lang="ru-RU" sz="2000" dirty="0"/>
              <a:t> </a:t>
            </a:r>
            <a:r>
              <a:rPr lang="ru-RU" sz="2000" dirty="0" err="1"/>
              <a:t>әзірлеу</a:t>
            </a:r>
            <a:r>
              <a:rPr lang="ru-RU" sz="2000" dirty="0"/>
              <a:t> </a:t>
            </a:r>
            <a:r>
              <a:rPr lang="ru-RU" sz="2000" dirty="0" err="1"/>
              <a:t>кезінде</a:t>
            </a:r>
            <a:r>
              <a:rPr lang="ru-RU" sz="2000" dirty="0"/>
              <a:t> </a:t>
            </a:r>
            <a:r>
              <a:rPr lang="ru-RU" sz="2000" dirty="0" err="1"/>
              <a:t>алшақтықты</a:t>
            </a:r>
            <a:r>
              <a:rPr lang="ru-RU" sz="2000" dirty="0"/>
              <a:t> </a:t>
            </a:r>
            <a:r>
              <a:rPr lang="ru-RU" sz="2000" dirty="0" err="1"/>
              <a:t>болдырмауға</a:t>
            </a:r>
            <a:r>
              <a:rPr lang="ru-RU" sz="2000" dirty="0"/>
              <a:t> </a:t>
            </a:r>
            <a:r>
              <a:rPr lang="ru-RU" sz="2000" dirty="0" err="1"/>
              <a:t>көмектеседі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Көптілді</a:t>
            </a:r>
            <a:r>
              <a:rPr lang="ru-RU" sz="2000" dirty="0" smtClean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базаларды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/>
              <a:t> </a:t>
            </a:r>
            <a:r>
              <a:rPr lang="ru-RU" sz="2000" dirty="0" err="1"/>
              <a:t>дербес</a:t>
            </a:r>
            <a:r>
              <a:rPr lang="ru-RU" sz="2000" dirty="0"/>
              <a:t> </a:t>
            </a:r>
            <a:r>
              <a:rPr lang="ru-RU" sz="2000" dirty="0" err="1"/>
              <a:t>жоба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асырылуы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.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базалар</a:t>
            </a:r>
            <a:r>
              <a:rPr lang="ru-RU" sz="2000" dirty="0"/>
              <a:t> </a:t>
            </a:r>
            <a:r>
              <a:rPr lang="ru-RU" sz="2000" dirty="0" err="1"/>
              <a:t>аудармалардағы</a:t>
            </a:r>
            <a:r>
              <a:rPr lang="ru-RU" sz="2000" dirty="0"/>
              <a:t> </a:t>
            </a:r>
            <a:r>
              <a:rPr lang="ru-RU" sz="2000" dirty="0" err="1"/>
              <a:t>мәліметтер</a:t>
            </a:r>
            <a:r>
              <a:rPr lang="ru-RU" sz="2000" dirty="0"/>
              <a:t> </a:t>
            </a:r>
            <a:r>
              <a:rPr lang="ru-RU" sz="2000" dirty="0" err="1"/>
              <a:t>негізінде</a:t>
            </a:r>
            <a:r>
              <a:rPr lang="ru-RU" sz="2000" dirty="0"/>
              <a:t> </a:t>
            </a:r>
            <a:r>
              <a:rPr lang="ru-RU" sz="2000" dirty="0" err="1"/>
              <a:t>жасалады</a:t>
            </a:r>
            <a:r>
              <a:rPr lang="ru-RU" sz="2000" dirty="0"/>
              <a:t>. </a:t>
            </a:r>
            <a:r>
              <a:rPr lang="ru-RU" sz="2000" dirty="0" err="1"/>
              <a:t>Аудармалардың</a:t>
            </a:r>
            <a:r>
              <a:rPr lang="ru-RU" sz="2000" dirty="0"/>
              <a:t> </a:t>
            </a:r>
            <a:r>
              <a:rPr lang="ru-RU" sz="2000" dirty="0" err="1"/>
              <a:t>жоғары</a:t>
            </a:r>
            <a:r>
              <a:rPr lang="ru-RU" sz="2000" dirty="0"/>
              <a:t> </a:t>
            </a:r>
            <a:r>
              <a:rPr lang="ru-RU" sz="2000" dirty="0" err="1"/>
              <a:t>сапасының</a:t>
            </a:r>
            <a:r>
              <a:rPr lang="ru-RU" sz="2000" dirty="0"/>
              <a:t> </a:t>
            </a:r>
            <a:r>
              <a:rPr lang="ru-RU" sz="2000" dirty="0" err="1"/>
              <a:t>негізі-кәсіби</a:t>
            </a:r>
            <a:r>
              <a:rPr lang="ru-RU" sz="2000" dirty="0"/>
              <a:t> </a:t>
            </a:r>
            <a:r>
              <a:rPr lang="ru-RU" sz="2000" dirty="0" err="1"/>
              <a:t>құрылған</a:t>
            </a:r>
            <a:r>
              <a:rPr lang="ru-RU" sz="2000" dirty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база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Қуатты</a:t>
            </a:r>
            <a:r>
              <a:rPr lang="ru-RU" sz="2000" dirty="0" smtClean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базаларды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жаңарту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бағдарламалық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 </a:t>
            </a:r>
            <a:r>
              <a:rPr lang="ru-RU" sz="2000" dirty="0" err="1"/>
              <a:t>қолданылады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861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2296"/>
            <a:ext cx="9601200" cy="1429981"/>
          </a:xfrm>
        </p:spPr>
        <p:txBody>
          <a:bodyPr/>
          <a:lstStyle/>
          <a:p>
            <a:pPr algn="ctr"/>
            <a:r>
              <a:rPr lang="ru-RU" sz="3200" dirty="0" err="1"/>
              <a:t>Қуатты</a:t>
            </a:r>
            <a:r>
              <a:rPr lang="ru-RU" sz="3200" dirty="0"/>
              <a:t> </a:t>
            </a:r>
            <a:r>
              <a:rPr lang="ru-RU" sz="3200" dirty="0" err="1"/>
              <a:t>терминологиялық</a:t>
            </a:r>
            <a:r>
              <a:rPr lang="ru-RU" sz="3200" dirty="0"/>
              <a:t> </a:t>
            </a:r>
            <a:r>
              <a:rPr lang="ru-RU" sz="3200" dirty="0" err="1"/>
              <a:t>базаларды</a:t>
            </a:r>
            <a:r>
              <a:rPr lang="ru-RU" sz="3200" dirty="0"/>
              <a:t> </a:t>
            </a:r>
            <a:r>
              <a:rPr lang="ru-RU" sz="3200" dirty="0" err="1"/>
              <a:t>құру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ru-RU" sz="3200" dirty="0" err="1"/>
              <a:t>жаңарту</a:t>
            </a:r>
            <a:r>
              <a:rPr lang="ru-RU" sz="3200" dirty="0"/>
              <a:t> </a:t>
            </a:r>
            <a:r>
              <a:rPr lang="ru-RU" sz="3200" dirty="0" err="1"/>
              <a:t>хронологиясы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390919"/>
            <a:ext cx="10716768" cy="4901903"/>
          </a:xfrm>
        </p:spPr>
        <p:txBody>
          <a:bodyPr/>
          <a:lstStyle/>
          <a:p>
            <a:r>
              <a:rPr lang="en-US" sz="2000" dirty="0"/>
              <a:t>DICAUTOM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деректер</a:t>
            </a:r>
            <a:r>
              <a:rPr lang="ru-RU" sz="2000" dirty="0"/>
              <a:t> </a:t>
            </a:r>
            <a:r>
              <a:rPr lang="ru-RU" sz="2000" dirty="0" err="1"/>
              <a:t>базасын</a:t>
            </a:r>
            <a:r>
              <a:rPr lang="ru-RU" sz="2000" dirty="0"/>
              <a:t> </a:t>
            </a:r>
            <a:r>
              <a:rPr lang="en-US" sz="2000" dirty="0"/>
              <a:t>J. A. </a:t>
            </a:r>
            <a:r>
              <a:rPr lang="en-US" sz="2000" dirty="0" err="1"/>
              <a:t>Bachrach</a:t>
            </a:r>
            <a:r>
              <a:rPr lang="en-US" sz="2000" dirty="0"/>
              <a:t> 1963 </a:t>
            </a:r>
            <a:r>
              <a:rPr lang="ru-RU" sz="2000" dirty="0" err="1"/>
              <a:t>жылы</a:t>
            </a:r>
            <a:r>
              <a:rPr lang="ru-RU" sz="2000" dirty="0"/>
              <a:t> </a:t>
            </a:r>
            <a:r>
              <a:rPr lang="ru-RU" sz="2000" dirty="0" err="1"/>
              <a:t>Люксембургте</a:t>
            </a:r>
            <a:r>
              <a:rPr lang="ru-RU" sz="2000" dirty="0"/>
              <a:t> </a:t>
            </a:r>
            <a:r>
              <a:rPr lang="ru-RU" sz="2000" dirty="0" err="1"/>
              <a:t>аудармашылардың</a:t>
            </a:r>
            <a:r>
              <a:rPr lang="ru-RU" sz="2000" dirty="0"/>
              <a:t> </a:t>
            </a:r>
            <a:r>
              <a:rPr lang="ru-RU" sz="2000" dirty="0" err="1"/>
              <a:t>жұмысына</a:t>
            </a:r>
            <a:r>
              <a:rPr lang="ru-RU" sz="2000" dirty="0"/>
              <a:t> </a:t>
            </a:r>
            <a:r>
              <a:rPr lang="ru-RU" sz="2000" dirty="0" err="1"/>
              <a:t>көмек</a:t>
            </a:r>
            <a:r>
              <a:rPr lang="ru-RU" sz="2000" dirty="0"/>
              <a:t> </a:t>
            </a:r>
            <a:r>
              <a:rPr lang="ru-RU" sz="2000" dirty="0" err="1"/>
              <a:t>көрсету</a:t>
            </a:r>
            <a:r>
              <a:rPr lang="ru-RU" sz="2000" dirty="0"/>
              <a:t> </a:t>
            </a:r>
            <a:r>
              <a:rPr lang="ru-RU" sz="2000" dirty="0" err="1"/>
              <a:t>мақсатында</a:t>
            </a:r>
            <a:r>
              <a:rPr lang="ru-RU" sz="2000" dirty="0"/>
              <a:t> </a:t>
            </a:r>
            <a:r>
              <a:rPr lang="ru-RU" sz="2000" dirty="0" err="1"/>
              <a:t>жасаған</a:t>
            </a:r>
            <a:r>
              <a:rPr lang="ru-RU" sz="2000" dirty="0"/>
              <a:t>. </a:t>
            </a:r>
            <a:r>
              <a:rPr lang="ru-RU" sz="2000" dirty="0" err="1"/>
              <a:t>Алғашқы</a:t>
            </a:r>
            <a:r>
              <a:rPr lang="ru-RU" sz="2000" dirty="0"/>
              <a:t> </a:t>
            </a:r>
            <a:r>
              <a:rPr lang="en-US" sz="2000" dirty="0"/>
              <a:t>TBD </a:t>
            </a:r>
            <a:r>
              <a:rPr lang="ru-RU" sz="2000" dirty="0" err="1"/>
              <a:t>негізінен</a:t>
            </a:r>
            <a:r>
              <a:rPr lang="ru-RU" sz="2000" dirty="0"/>
              <a:t> </a:t>
            </a:r>
            <a:r>
              <a:rPr lang="ru-RU" sz="2000" dirty="0" err="1"/>
              <a:t>жеке</a:t>
            </a:r>
            <a:r>
              <a:rPr lang="ru-RU" sz="2000" dirty="0"/>
              <a:t> </a:t>
            </a:r>
            <a:r>
              <a:rPr lang="ru-RU" sz="2000" dirty="0" err="1"/>
              <a:t>терминдердің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сөз</a:t>
            </a:r>
            <a:r>
              <a:rPr lang="ru-RU" sz="2000" dirty="0"/>
              <a:t> </a:t>
            </a:r>
            <a:r>
              <a:rPr lang="ru-RU" sz="2000" dirty="0" err="1"/>
              <a:t>тіркестерінің</a:t>
            </a:r>
            <a:r>
              <a:rPr lang="ru-RU" sz="2000" dirty="0"/>
              <a:t> </a:t>
            </a:r>
            <a:r>
              <a:rPr lang="ru-RU" sz="2000" dirty="0" err="1"/>
              <a:t>сипаттамасы</a:t>
            </a:r>
            <a:r>
              <a:rPr lang="ru-RU" sz="2000" dirty="0"/>
              <a:t> мен </a:t>
            </a:r>
            <a:r>
              <a:rPr lang="ru-RU" sz="2000" dirty="0" err="1"/>
              <a:t>аудармасын</a:t>
            </a:r>
            <a:r>
              <a:rPr lang="ru-RU" sz="2000" dirty="0"/>
              <a:t> </a:t>
            </a:r>
            <a:r>
              <a:rPr lang="ru-RU" sz="2000" dirty="0" err="1"/>
              <a:t>қамтыды</a:t>
            </a:r>
            <a:r>
              <a:rPr lang="ru-RU" sz="2000" dirty="0"/>
              <a:t>. </a:t>
            </a:r>
            <a:r>
              <a:rPr lang="ru-RU" sz="2000" dirty="0" err="1"/>
              <a:t>Қазіргі</a:t>
            </a:r>
            <a:r>
              <a:rPr lang="ru-RU" sz="2000" dirty="0"/>
              <a:t> </a:t>
            </a:r>
            <a:r>
              <a:rPr lang="ru-RU" sz="2000" dirty="0" err="1"/>
              <a:t>заманғы</a:t>
            </a:r>
            <a:r>
              <a:rPr lang="ru-RU" sz="2000" dirty="0"/>
              <a:t> </a:t>
            </a:r>
            <a:r>
              <a:rPr lang="ru-RU" sz="2000" dirty="0" err="1"/>
              <a:t>көптеген</a:t>
            </a:r>
            <a:r>
              <a:rPr lang="ru-RU" sz="2000" dirty="0"/>
              <a:t> </a:t>
            </a:r>
            <a:r>
              <a:rPr lang="ru-RU" sz="2000" dirty="0" err="1"/>
              <a:t>дереккөздерде</a:t>
            </a:r>
            <a:r>
              <a:rPr lang="ru-RU" sz="2000" dirty="0"/>
              <a:t> </a:t>
            </a:r>
            <a:r>
              <a:rPr lang="en-US" sz="2000" dirty="0"/>
              <a:t>TBD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лексиканы</a:t>
            </a:r>
            <a:r>
              <a:rPr lang="ru-RU" sz="2000" dirty="0"/>
              <a:t> </a:t>
            </a:r>
            <a:r>
              <a:rPr lang="ru-RU" sz="2000" dirty="0" err="1"/>
              <a:t>қамтитын</a:t>
            </a:r>
            <a:r>
              <a:rPr lang="ru-RU" sz="2000" dirty="0"/>
              <a:t> </a:t>
            </a:r>
            <a:r>
              <a:rPr lang="ru-RU" sz="2000" dirty="0" err="1"/>
              <a:t>жоғары</a:t>
            </a:r>
            <a:r>
              <a:rPr lang="ru-RU" sz="2000" dirty="0"/>
              <a:t> </a:t>
            </a:r>
            <a:r>
              <a:rPr lang="ru-RU" sz="2000" dirty="0" err="1"/>
              <a:t>деңгейлі</a:t>
            </a:r>
            <a:r>
              <a:rPr lang="ru-RU" sz="2000" dirty="0"/>
              <a:t> </a:t>
            </a:r>
            <a:r>
              <a:rPr lang="ru-RU" sz="2000" dirty="0" err="1"/>
              <a:t>Автоматты</a:t>
            </a:r>
            <a:r>
              <a:rPr lang="ru-RU" sz="2000" dirty="0"/>
              <a:t> </a:t>
            </a:r>
            <a:r>
              <a:rPr lang="ru-RU" sz="2000" dirty="0" err="1"/>
              <a:t>мәліметтер</a:t>
            </a:r>
            <a:r>
              <a:rPr lang="ru-RU" sz="2000" dirty="0"/>
              <a:t> </a:t>
            </a:r>
            <a:r>
              <a:rPr lang="ru-RU" sz="2000" dirty="0" err="1"/>
              <a:t>базасы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қарастырылады</a:t>
            </a:r>
            <a:r>
              <a:rPr lang="ru-RU" sz="2000" dirty="0"/>
              <a:t>.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функциясы</a:t>
            </a:r>
            <a:r>
              <a:rPr lang="ru-RU" sz="2000" dirty="0"/>
              <a:t>, Дж. Шульц-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техникалық</a:t>
            </a:r>
            <a:r>
              <a:rPr lang="ru-RU" sz="2000" dirty="0"/>
              <a:t> </a:t>
            </a:r>
            <a:r>
              <a:rPr lang="ru-RU" sz="2000" dirty="0" err="1"/>
              <a:t>ұғымдарды</a:t>
            </a:r>
            <a:r>
              <a:rPr lang="ru-RU" sz="2000" dirty="0"/>
              <a:t> (</a:t>
            </a:r>
            <a:r>
              <a:rPr lang="ru-RU" sz="2000" dirty="0" err="1"/>
              <a:t>техникалық</a:t>
            </a:r>
            <a:r>
              <a:rPr lang="ru-RU" sz="2000" dirty="0"/>
              <a:t> </a:t>
            </a:r>
            <a:r>
              <a:rPr lang="ru-RU" sz="2000" dirty="0" err="1"/>
              <a:t>тұжырымдамаларды</a:t>
            </a:r>
            <a:r>
              <a:rPr lang="ru-RU" sz="2000" dirty="0"/>
              <a:t>) </a:t>
            </a:r>
            <a:r>
              <a:rPr lang="ru-RU" sz="2000" dirty="0" err="1"/>
              <a:t>сипаттау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балама</a:t>
            </a:r>
            <a:r>
              <a:rPr lang="ru-RU" sz="2000" dirty="0"/>
              <a:t> </a:t>
            </a:r>
            <a:r>
              <a:rPr lang="ru-RU" sz="2000" dirty="0" err="1"/>
              <a:t>терминдерді</a:t>
            </a:r>
            <a:r>
              <a:rPr lang="ru-RU" sz="2000" dirty="0"/>
              <a:t> </a:t>
            </a:r>
            <a:r>
              <a:rPr lang="ru-RU" sz="2000" dirty="0" err="1"/>
              <a:t>сақтау</a:t>
            </a:r>
            <a:r>
              <a:rPr lang="ru-RU" sz="2000" dirty="0"/>
              <a:t>, </a:t>
            </a:r>
            <a:r>
              <a:rPr lang="ru-RU" sz="2000" dirty="0" err="1"/>
              <a:t>осылайша</a:t>
            </a:r>
            <a:r>
              <a:rPr lang="ru-RU" sz="2000" dirty="0"/>
              <a:t>, </a:t>
            </a:r>
            <a:r>
              <a:rPr lang="en-US" sz="2000" dirty="0"/>
              <a:t>TBD </a:t>
            </a:r>
            <a:r>
              <a:rPr lang="ru-RU" sz="2000" dirty="0" err="1"/>
              <a:t>терминдердің</a:t>
            </a:r>
            <a:r>
              <a:rPr lang="ru-RU" sz="2000" dirty="0"/>
              <a:t> </a:t>
            </a:r>
            <a:r>
              <a:rPr lang="ru-RU" sz="2000" dirty="0" err="1"/>
              <a:t>толық</a:t>
            </a:r>
            <a:r>
              <a:rPr lang="ru-RU" sz="2000" dirty="0"/>
              <a:t> </a:t>
            </a:r>
            <a:r>
              <a:rPr lang="ru-RU" sz="2000" dirty="0" err="1"/>
              <a:t>лексикалық</a:t>
            </a:r>
            <a:r>
              <a:rPr lang="ru-RU" sz="2000" dirty="0"/>
              <a:t> </a:t>
            </a:r>
            <a:r>
              <a:rPr lang="ru-RU" sz="2000" dirty="0" err="1"/>
              <a:t>сипаттамасын</a:t>
            </a:r>
            <a:r>
              <a:rPr lang="ru-RU" sz="2000" dirty="0"/>
              <a:t> </a:t>
            </a:r>
            <a:r>
              <a:rPr lang="ru-RU" sz="2000" dirty="0" err="1"/>
              <a:t>ұсынады</a:t>
            </a:r>
            <a:r>
              <a:rPr lang="ru-RU" sz="2000" dirty="0"/>
              <a:t>, </a:t>
            </a:r>
            <a:r>
              <a:rPr lang="ru-RU" sz="2000" dirty="0" err="1"/>
              <a:t>соның</a:t>
            </a:r>
            <a:r>
              <a:rPr lang="ru-RU" sz="2000" dirty="0"/>
              <a:t> </a:t>
            </a:r>
            <a:r>
              <a:rPr lang="ru-RU" sz="2000" dirty="0" err="1"/>
              <a:t>арқасында</a:t>
            </a:r>
            <a:r>
              <a:rPr lang="ru-RU" sz="2000" dirty="0"/>
              <a:t> </a:t>
            </a:r>
            <a:r>
              <a:rPr lang="ru-RU" sz="2000" dirty="0" err="1"/>
              <a:t>жеке</a:t>
            </a:r>
            <a:r>
              <a:rPr lang="ru-RU" sz="2000" dirty="0"/>
              <a:t> </a:t>
            </a:r>
            <a:r>
              <a:rPr lang="ru-RU" sz="2000" dirty="0" err="1"/>
              <a:t>құжат</a:t>
            </a:r>
            <a:r>
              <a:rPr lang="ru-RU" sz="2000" dirty="0"/>
              <a:t> </a:t>
            </a:r>
            <a:r>
              <a:rPr lang="ru-RU" sz="2000" dirty="0" err="1"/>
              <a:t>аясында</a:t>
            </a:r>
            <a:r>
              <a:rPr lang="ru-RU" sz="2000" dirty="0"/>
              <a:t> </a:t>
            </a:r>
            <a:r>
              <a:rPr lang="ru-RU" sz="2000" dirty="0" err="1"/>
              <a:t>терминологияның</a:t>
            </a:r>
            <a:r>
              <a:rPr lang="ru-RU" sz="2000" dirty="0"/>
              <a:t> </a:t>
            </a:r>
            <a:r>
              <a:rPr lang="ru-RU" sz="2000" dirty="0" err="1"/>
              <a:t>біркелкілігіне</a:t>
            </a:r>
            <a:r>
              <a:rPr lang="ru-RU" sz="2000" dirty="0"/>
              <a:t> </a:t>
            </a:r>
            <a:r>
              <a:rPr lang="ru-RU" sz="2000" dirty="0" err="1"/>
              <a:t>қол</a:t>
            </a:r>
            <a:r>
              <a:rPr lang="ru-RU" sz="2000" dirty="0"/>
              <a:t> </a:t>
            </a:r>
            <a:r>
              <a:rPr lang="ru-RU" sz="2000" dirty="0" err="1"/>
              <a:t>жеткізіледі</a:t>
            </a:r>
            <a:r>
              <a:rPr lang="ru-RU" sz="2000" dirty="0" smtClean="0"/>
              <a:t>.</a:t>
            </a:r>
          </a:p>
          <a:p>
            <a:r>
              <a:rPr lang="en-US" sz="2000" dirty="0" smtClean="0"/>
              <a:t>XX </a:t>
            </a:r>
            <a:r>
              <a:rPr lang="ru-RU" sz="2000" dirty="0" err="1"/>
              <a:t>ғасырдың</a:t>
            </a:r>
            <a:r>
              <a:rPr lang="ru-RU" sz="2000" dirty="0"/>
              <a:t> 80-жылдарының </a:t>
            </a:r>
            <a:r>
              <a:rPr lang="ru-RU" sz="2000" dirty="0" err="1"/>
              <a:t>соңында</a:t>
            </a:r>
            <a:r>
              <a:rPr lang="ru-RU" sz="2000" dirty="0"/>
              <a:t> А. С. Герд ТБД-</a:t>
            </a:r>
            <a:r>
              <a:rPr lang="ru-RU" sz="2000" dirty="0" err="1"/>
              <a:t>ның</a:t>
            </a:r>
            <a:r>
              <a:rPr lang="ru-RU" sz="2000" dirty="0"/>
              <a:t> </a:t>
            </a:r>
            <a:r>
              <a:rPr lang="ru-RU" sz="2000" dirty="0" err="1"/>
              <a:t>келесі</a:t>
            </a:r>
            <a:r>
              <a:rPr lang="ru-RU" sz="2000" dirty="0"/>
              <a:t> </a:t>
            </a:r>
            <a:r>
              <a:rPr lang="ru-RU" sz="2000" dirty="0" err="1"/>
              <a:t>типологиясын</a:t>
            </a:r>
            <a:r>
              <a:rPr lang="ru-RU" sz="2000" dirty="0"/>
              <a:t> </a:t>
            </a:r>
            <a:r>
              <a:rPr lang="ru-RU" sz="2000" dirty="0" err="1"/>
              <a:t>ұсынды</a:t>
            </a:r>
            <a:r>
              <a:rPr lang="ru-RU" sz="2000" dirty="0"/>
              <a:t>:"</a:t>
            </a:r>
            <a:r>
              <a:rPr lang="ru-RU" sz="2000" dirty="0" err="1"/>
              <a:t>лексикографиялық</a:t>
            </a:r>
            <a:r>
              <a:rPr lang="ru-RU" sz="2000" dirty="0"/>
              <a:t>, </a:t>
            </a:r>
            <a:r>
              <a:rPr lang="ru-RU" sz="2000" dirty="0" err="1"/>
              <a:t>аударма</a:t>
            </a:r>
            <a:r>
              <a:rPr lang="ru-RU" sz="2000" dirty="0"/>
              <a:t>, </a:t>
            </a:r>
            <a:r>
              <a:rPr lang="ru-RU" sz="2000" dirty="0" err="1"/>
              <a:t>Нормативтік</a:t>
            </a:r>
            <a:r>
              <a:rPr lang="ru-RU" sz="2000" dirty="0"/>
              <a:t>, </a:t>
            </a:r>
            <a:r>
              <a:rPr lang="ru-RU" sz="2000" dirty="0" err="1"/>
              <a:t>зерттеу</a:t>
            </a:r>
            <a:r>
              <a:rPr lang="ru-RU" sz="2000" dirty="0"/>
              <a:t>".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1890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10643616" cy="5056806"/>
          </a:xfrm>
        </p:spPr>
        <p:txBody>
          <a:bodyPr/>
          <a:lstStyle/>
          <a:p>
            <a:r>
              <a:rPr lang="ru-RU" sz="2000" dirty="0" err="1"/>
              <a:t>Лексикографиялық</a:t>
            </a:r>
            <a:r>
              <a:rPr lang="ru-RU" sz="2000" dirty="0"/>
              <a:t>, </a:t>
            </a:r>
            <a:r>
              <a:rPr lang="ru-RU" sz="2000" dirty="0" err="1"/>
              <a:t>аударма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нормативтік</a:t>
            </a:r>
            <a:r>
              <a:rPr lang="ru-RU" sz="2000" dirty="0"/>
              <a:t> </a:t>
            </a:r>
            <a:r>
              <a:rPr lang="ru-RU" sz="2000" dirty="0" err="1"/>
              <a:t>негіздердің</a:t>
            </a:r>
            <a:r>
              <a:rPr lang="ru-RU" sz="2000" dirty="0"/>
              <a:t> </a:t>
            </a:r>
            <a:r>
              <a:rPr lang="ru-RU" sz="2000" dirty="0" err="1"/>
              <a:t>сипаттамаларын</a:t>
            </a:r>
            <a:r>
              <a:rPr lang="ru-RU" sz="2000" dirty="0"/>
              <a:t> </a:t>
            </a:r>
            <a:r>
              <a:rPr lang="ru-RU" sz="2000" dirty="0" err="1"/>
              <a:t>біріктіретін</a:t>
            </a:r>
            <a:r>
              <a:rPr lang="ru-RU" sz="2000" dirty="0"/>
              <a:t> </a:t>
            </a:r>
            <a:r>
              <a:rPr lang="en-US" sz="2000" dirty="0"/>
              <a:t>TBD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err="1" smtClean="0"/>
              <a:t>TaaS</a:t>
            </a:r>
            <a:r>
              <a:rPr lang="en-US" sz="2000" dirty="0" smtClean="0"/>
              <a:t>-TAAS </a:t>
            </a:r>
            <a:r>
              <a:rPr lang="ru-RU" sz="2000" dirty="0" err="1"/>
              <a:t>бұлтты</a:t>
            </a:r>
            <a:r>
              <a:rPr lang="ru-RU" sz="2000" dirty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ресурсы (</a:t>
            </a:r>
            <a:r>
              <a:rPr lang="en-US" sz="2000" dirty="0"/>
              <a:t>Terminology as a Service). </a:t>
            </a:r>
            <a:r>
              <a:rPr lang="ru-RU" sz="2000" dirty="0"/>
              <a:t>Осы </a:t>
            </a:r>
            <a:r>
              <a:rPr lang="ru-RU" sz="2000" dirty="0" err="1"/>
              <a:t>ресурсты</a:t>
            </a:r>
            <a:r>
              <a:rPr lang="ru-RU" sz="2000" dirty="0"/>
              <a:t> </a:t>
            </a:r>
            <a:r>
              <a:rPr lang="ru-RU" sz="2000" dirty="0" err="1"/>
              <a:t>әзірлеушілер</a:t>
            </a:r>
            <a:r>
              <a:rPr lang="ru-RU" sz="2000" dirty="0"/>
              <a:t> </a:t>
            </a:r>
            <a:r>
              <a:rPr lang="ru-RU" sz="2000" dirty="0" err="1"/>
              <a:t>алға</a:t>
            </a:r>
            <a:r>
              <a:rPr lang="ru-RU" sz="2000" dirty="0"/>
              <a:t> </a:t>
            </a:r>
            <a:r>
              <a:rPr lang="ru-RU" sz="2000" dirty="0" err="1"/>
              <a:t>қойған</a:t>
            </a:r>
            <a:r>
              <a:rPr lang="ru-RU" sz="2000" dirty="0"/>
              <a:t> </a:t>
            </a:r>
            <a:r>
              <a:rPr lang="ru-RU" sz="2000" dirty="0" err="1"/>
              <a:t>міндеттердің</a:t>
            </a:r>
            <a:r>
              <a:rPr lang="ru-RU" sz="2000" dirty="0"/>
              <a:t> </a:t>
            </a:r>
            <a:r>
              <a:rPr lang="ru-RU" sz="2000" dirty="0" err="1"/>
              <a:t>бірі</a:t>
            </a:r>
            <a:r>
              <a:rPr lang="ru-RU" sz="2000" dirty="0"/>
              <a:t> — </a:t>
            </a:r>
            <a:r>
              <a:rPr lang="ru-RU" sz="2000" dirty="0" err="1"/>
              <a:t>заманауи</a:t>
            </a:r>
            <a:r>
              <a:rPr lang="ru-RU" sz="2000" dirty="0"/>
              <a:t> </a:t>
            </a:r>
            <a:r>
              <a:rPr lang="ru-RU" sz="2000" dirty="0" err="1"/>
              <a:t>терминологияға</a:t>
            </a:r>
            <a:r>
              <a:rPr lang="ru-RU" sz="2000" dirty="0"/>
              <a:t> </a:t>
            </a:r>
            <a:r>
              <a:rPr lang="ru-RU" sz="2000" dirty="0" err="1"/>
              <a:t>жедел</a:t>
            </a:r>
            <a:r>
              <a:rPr lang="ru-RU" sz="2000" dirty="0"/>
              <a:t> </a:t>
            </a:r>
            <a:r>
              <a:rPr lang="ru-RU" sz="2000" dirty="0" err="1"/>
              <a:t>қол</a:t>
            </a:r>
            <a:r>
              <a:rPr lang="ru-RU" sz="2000" dirty="0"/>
              <a:t> </a:t>
            </a:r>
            <a:r>
              <a:rPr lang="ru-RU" sz="2000" dirty="0" err="1"/>
              <a:t>жеткізуді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, </a:t>
            </a:r>
            <a:r>
              <a:rPr lang="ru-RU" sz="2000" dirty="0" err="1"/>
              <a:t>терминдерге</a:t>
            </a:r>
            <a:r>
              <a:rPr lang="ru-RU" sz="2000" dirty="0"/>
              <a:t> </a:t>
            </a:r>
            <a:r>
              <a:rPr lang="ru-RU" sz="2000" dirty="0" err="1"/>
              <a:t>үміткерлерді</a:t>
            </a:r>
            <a:r>
              <a:rPr lang="ru-RU" sz="2000" dirty="0"/>
              <a:t> </a:t>
            </a:r>
            <a:r>
              <a:rPr lang="ru-RU" sz="2000" dirty="0" err="1"/>
              <a:t>автоматты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шығару</a:t>
            </a:r>
            <a:r>
              <a:rPr lang="ru-RU" sz="2000" dirty="0"/>
              <a:t> (</a:t>
            </a:r>
            <a:r>
              <a:rPr lang="en-US" sz="2000" dirty="0"/>
              <a:t>term candidates), </a:t>
            </a:r>
            <a:r>
              <a:rPr lang="ru-RU" sz="2000" dirty="0" err="1"/>
              <a:t>аударма</a:t>
            </a:r>
            <a:r>
              <a:rPr lang="ru-RU" sz="2000" dirty="0"/>
              <a:t> </a:t>
            </a:r>
            <a:r>
              <a:rPr lang="ru-RU" sz="2000" dirty="0" err="1"/>
              <a:t>баламаларын</a:t>
            </a:r>
            <a:r>
              <a:rPr lang="ru-RU" sz="2000" dirty="0"/>
              <a:t> </a:t>
            </a:r>
            <a:r>
              <a:rPr lang="ru-RU" sz="2000" dirty="0" err="1"/>
              <a:t>автоматты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тану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шығару</a:t>
            </a:r>
            <a:r>
              <a:rPr lang="ru-RU" sz="2000" dirty="0"/>
              <a:t>, </a:t>
            </a:r>
            <a:r>
              <a:rPr lang="ru-RU" sz="2000" dirty="0" err="1"/>
              <a:t>автоматты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редакциялау</a:t>
            </a:r>
            <a:r>
              <a:rPr lang="ru-RU" sz="2000" dirty="0"/>
              <a:t>,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дерекқорлармен</a:t>
            </a:r>
            <a:r>
              <a:rPr lang="ru-RU" sz="2000" dirty="0"/>
              <a:t> </a:t>
            </a:r>
            <a:r>
              <a:rPr lang="ru-RU" sz="2000" dirty="0" err="1"/>
              <a:t>мәліметтер</a:t>
            </a:r>
            <a:r>
              <a:rPr lang="ru-RU" sz="2000" dirty="0"/>
              <a:t> </a:t>
            </a:r>
            <a:r>
              <a:rPr lang="ru-RU" sz="2000" dirty="0" err="1"/>
              <a:t>алмасу</a:t>
            </a:r>
            <a:r>
              <a:rPr lang="ru-RU" sz="2000" dirty="0"/>
              <a:t> </a:t>
            </a:r>
            <a:r>
              <a:rPr lang="ru-RU" sz="2000" dirty="0" err="1"/>
              <a:t>мүмкіндігі</a:t>
            </a:r>
            <a:r>
              <a:rPr lang="ru-RU" sz="2000" dirty="0" smtClean="0"/>
              <a:t>.</a:t>
            </a:r>
          </a:p>
          <a:p>
            <a:r>
              <a:rPr lang="en-US" sz="2000" dirty="0" smtClean="0"/>
              <a:t>Termite </a:t>
            </a:r>
            <a:r>
              <a:rPr lang="en-US" sz="2000" dirty="0"/>
              <a:t>6L-</a:t>
            </a:r>
            <a:r>
              <a:rPr lang="ru-RU" sz="2000" dirty="0" err="1"/>
              <a:t>ақпараттық-коммуникативтік</a:t>
            </a:r>
            <a:r>
              <a:rPr lang="ru-RU" sz="2000" dirty="0"/>
              <a:t> </a:t>
            </a:r>
            <a:r>
              <a:rPr lang="ru-RU" sz="2000" dirty="0" err="1"/>
              <a:t>технологиялар</a:t>
            </a:r>
            <a:r>
              <a:rPr lang="ru-RU" sz="2000" dirty="0"/>
              <a:t> (МӘС) </a:t>
            </a:r>
            <a:r>
              <a:rPr lang="ru-RU" sz="2000" dirty="0" err="1"/>
              <a:t>саласындағы</a:t>
            </a:r>
            <a:r>
              <a:rPr lang="ru-RU" sz="2000" dirty="0"/>
              <a:t> БҰҰ </a:t>
            </a:r>
            <a:r>
              <a:rPr lang="ru-RU" sz="2000" dirty="0" err="1"/>
              <a:t>мамандандырылған</a:t>
            </a:r>
            <a:r>
              <a:rPr lang="ru-RU" sz="2000" dirty="0"/>
              <a:t> </a:t>
            </a:r>
            <a:r>
              <a:rPr lang="ru-RU" sz="2000" dirty="0" err="1"/>
              <a:t>мекемесінің</a:t>
            </a:r>
            <a:r>
              <a:rPr lang="ru-RU" sz="2000" dirty="0"/>
              <a:t> </a:t>
            </a:r>
            <a:r>
              <a:rPr lang="ru-RU" sz="2000" dirty="0" err="1"/>
              <a:t>тіл</a:t>
            </a:r>
            <a:r>
              <a:rPr lang="ru-RU" sz="2000" dirty="0"/>
              <a:t> </a:t>
            </a:r>
            <a:r>
              <a:rPr lang="ru-RU" sz="2000" dirty="0" err="1"/>
              <a:t>қызметтері</a:t>
            </a:r>
            <a:r>
              <a:rPr lang="ru-RU" sz="2000" dirty="0"/>
              <a:t> </a:t>
            </a:r>
            <a:r>
              <a:rPr lang="ru-RU" sz="2000" dirty="0" err="1"/>
              <a:t>қызметінің</a:t>
            </a:r>
            <a:r>
              <a:rPr lang="ru-RU" sz="2000" dirty="0"/>
              <a:t> </a:t>
            </a:r>
            <a:r>
              <a:rPr lang="ru-RU" sz="2000" dirty="0" err="1"/>
              <a:t>нәтижесі</a:t>
            </a:r>
            <a:r>
              <a:rPr lang="ru-RU" sz="2000" dirty="0"/>
              <a:t>. </a:t>
            </a:r>
            <a:r>
              <a:rPr lang="ru-RU" sz="2000" dirty="0" err="1"/>
              <a:t>Бұл</a:t>
            </a:r>
            <a:r>
              <a:rPr lang="ru-RU" sz="2000" dirty="0"/>
              <a:t> база-</a:t>
            </a:r>
            <a:r>
              <a:rPr lang="ru-RU" sz="2000" dirty="0" err="1"/>
              <a:t>электр</a:t>
            </a:r>
            <a:r>
              <a:rPr lang="ru-RU" sz="2000" dirty="0"/>
              <a:t> </a:t>
            </a:r>
            <a:r>
              <a:rPr lang="ru-RU" sz="2000" dirty="0" err="1"/>
              <a:t>байланысы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en-US" sz="2000" dirty="0" smtClean="0"/>
              <a:t>TBD</a:t>
            </a:r>
            <a:r>
              <a:rPr lang="ru-RU" sz="2000" dirty="0" smtClean="0"/>
              <a:t> </a:t>
            </a:r>
            <a:r>
              <a:rPr lang="ru-RU" sz="2000" dirty="0" err="1"/>
              <a:t>алты</a:t>
            </a:r>
            <a:r>
              <a:rPr lang="ru-RU" sz="2000" dirty="0"/>
              <a:t> </a:t>
            </a:r>
            <a:r>
              <a:rPr lang="ru-RU" sz="2000" dirty="0" err="1"/>
              <a:t>ресми</a:t>
            </a:r>
            <a:r>
              <a:rPr lang="ru-RU" sz="2000" dirty="0"/>
              <a:t> </a:t>
            </a:r>
            <a:r>
              <a:rPr lang="ru-RU" sz="2000" dirty="0" err="1"/>
              <a:t>тілде</a:t>
            </a:r>
            <a:r>
              <a:rPr lang="ru-RU" sz="2000" dirty="0"/>
              <a:t>,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ішінде</a:t>
            </a:r>
            <a:r>
              <a:rPr lang="ru-RU" sz="2000" dirty="0"/>
              <a:t> </a:t>
            </a:r>
            <a:r>
              <a:rPr lang="ru-RU" sz="2000" dirty="0" err="1"/>
              <a:t>орыс</a:t>
            </a:r>
            <a:r>
              <a:rPr lang="ru-RU" sz="2000" dirty="0"/>
              <a:t> </a:t>
            </a:r>
            <a:r>
              <a:rPr lang="ru-RU" sz="2000" dirty="0" err="1"/>
              <a:t>тілінде</a:t>
            </a:r>
            <a:r>
              <a:rPr lang="ru-RU" sz="2000" dirty="0"/>
              <a:t>. </a:t>
            </a:r>
            <a:r>
              <a:rPr lang="ru-RU" sz="2000" dirty="0" err="1"/>
              <a:t>Қазіргі</a:t>
            </a:r>
            <a:r>
              <a:rPr lang="ru-RU" sz="2000" dirty="0"/>
              <a:t> </a:t>
            </a:r>
            <a:r>
              <a:rPr lang="ru-RU" sz="2000" dirty="0" err="1"/>
              <a:t>уақытта</a:t>
            </a:r>
            <a:r>
              <a:rPr lang="ru-RU" sz="2000" dirty="0"/>
              <a:t> </a:t>
            </a:r>
            <a:r>
              <a:rPr lang="ru-RU" sz="2000" dirty="0" err="1"/>
              <a:t>терминдер</a:t>
            </a:r>
            <a:r>
              <a:rPr lang="ru-RU" sz="2000" dirty="0"/>
              <a:t> </a:t>
            </a:r>
            <a:r>
              <a:rPr lang="ru-RU" sz="2000" dirty="0" err="1"/>
              <a:t>шамамен</a:t>
            </a:r>
            <a:r>
              <a:rPr lang="ru-RU" sz="2000" dirty="0"/>
              <a:t> 90,000 </a:t>
            </a:r>
            <a:r>
              <a:rPr lang="ru-RU" sz="2000" dirty="0" err="1"/>
              <a:t>көптілді</a:t>
            </a:r>
            <a:r>
              <a:rPr lang="ru-RU" sz="2000" dirty="0"/>
              <a:t> </a:t>
            </a:r>
            <a:r>
              <a:rPr lang="ru-RU" sz="2000" dirty="0" err="1"/>
              <a:t>мәліметтерге</a:t>
            </a:r>
            <a:r>
              <a:rPr lang="ru-RU" sz="2000" dirty="0"/>
              <a:t> </a:t>
            </a:r>
            <a:r>
              <a:rPr lang="ru-RU" sz="2000" dirty="0" err="1"/>
              <a:t>біріктірілген</a:t>
            </a:r>
            <a:r>
              <a:rPr lang="ru-RU" sz="2000" dirty="0"/>
              <a:t>, </a:t>
            </a:r>
            <a:r>
              <a:rPr lang="ru-RU" sz="2000" dirty="0" err="1"/>
              <a:t>олардың</a:t>
            </a:r>
            <a:r>
              <a:rPr lang="ru-RU" sz="2000" dirty="0"/>
              <a:t> </a:t>
            </a:r>
            <a:r>
              <a:rPr lang="ru-RU" sz="2000" dirty="0" err="1"/>
              <a:t>шамамен</a:t>
            </a:r>
            <a:r>
              <a:rPr lang="ru-RU" sz="2000" dirty="0"/>
              <a:t> 80% — ы </a:t>
            </a:r>
            <a:r>
              <a:rPr lang="ru-RU" sz="2000" dirty="0" err="1"/>
              <a:t>үш</a:t>
            </a:r>
            <a:r>
              <a:rPr lang="ru-RU" sz="2000" dirty="0"/>
              <a:t> </a:t>
            </a:r>
            <a:r>
              <a:rPr lang="ru-RU" sz="2000" dirty="0" err="1"/>
              <a:t>тілді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шамамен</a:t>
            </a:r>
            <a:r>
              <a:rPr lang="ru-RU" sz="2000" dirty="0"/>
              <a:t> 30% - ы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алты</a:t>
            </a:r>
            <a:r>
              <a:rPr lang="ru-RU" sz="2000" dirty="0"/>
              <a:t> </a:t>
            </a:r>
            <a:r>
              <a:rPr lang="ru-RU" sz="2000" dirty="0" err="1"/>
              <a:t>тілді</a:t>
            </a:r>
            <a:r>
              <a:rPr lang="ru-RU" sz="2000" dirty="0"/>
              <a:t> </a:t>
            </a:r>
            <a:r>
              <a:rPr lang="ru-RU" sz="2000" dirty="0" err="1"/>
              <a:t>қамтиды</a:t>
            </a:r>
            <a:r>
              <a:rPr lang="ru-RU" sz="2000" dirty="0"/>
              <a:t>. </a:t>
            </a:r>
            <a:r>
              <a:rPr lang="ru-RU" sz="2000" dirty="0" err="1"/>
              <a:t>Алайда</a:t>
            </a:r>
            <a:r>
              <a:rPr lang="ru-RU" sz="2000" dirty="0"/>
              <a:t>, 2015 </a:t>
            </a:r>
            <a:r>
              <a:rPr lang="ru-RU" sz="2000" dirty="0" err="1"/>
              <a:t>жылдан</a:t>
            </a:r>
            <a:r>
              <a:rPr lang="ru-RU" sz="2000" dirty="0"/>
              <a:t> </a:t>
            </a:r>
            <a:r>
              <a:rPr lang="ru-RU" sz="2000" dirty="0" err="1"/>
              <a:t>бастап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база </a:t>
            </a:r>
            <a:r>
              <a:rPr lang="ru-RU" sz="2000" dirty="0" err="1"/>
              <a:t>жаңартылмайды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810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UNTERM-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негізінен</a:t>
            </a:r>
            <a:r>
              <a:rPr lang="ru-RU" sz="2000" dirty="0"/>
              <a:t> БҰҰ </a:t>
            </a:r>
            <a:r>
              <a:rPr lang="ru-RU" sz="2000" dirty="0" err="1"/>
              <a:t>аудармашылары</a:t>
            </a:r>
            <a:r>
              <a:rPr lang="ru-RU" sz="2000" dirty="0"/>
              <a:t> </a:t>
            </a:r>
            <a:r>
              <a:rPr lang="ru-RU" sz="2000" dirty="0" err="1"/>
              <a:t>аударған</a:t>
            </a:r>
            <a:r>
              <a:rPr lang="ru-RU" sz="2000" dirty="0"/>
              <a:t> </a:t>
            </a:r>
            <a:r>
              <a:rPr lang="ru-RU" sz="2000" dirty="0" err="1"/>
              <a:t>құжаттардан</a:t>
            </a:r>
            <a:r>
              <a:rPr lang="ru-RU" sz="2000" dirty="0"/>
              <a:t> </a:t>
            </a:r>
            <a:r>
              <a:rPr lang="ru-RU" sz="2000" dirty="0" err="1"/>
              <a:t>терминдер</a:t>
            </a:r>
            <a:r>
              <a:rPr lang="ru-RU" sz="2000" dirty="0"/>
              <a:t> мен </a:t>
            </a:r>
            <a:r>
              <a:rPr lang="ru-RU" sz="2000" dirty="0" err="1"/>
              <a:t>номенклатураларды</a:t>
            </a:r>
            <a:r>
              <a:rPr lang="ru-RU" sz="2000" dirty="0"/>
              <a:t> </a:t>
            </a:r>
            <a:r>
              <a:rPr lang="ru-RU" sz="2000" dirty="0" err="1"/>
              <a:t>қамтитын</a:t>
            </a:r>
            <a:r>
              <a:rPr lang="ru-RU" sz="2000" dirty="0"/>
              <a:t> </a:t>
            </a:r>
            <a:r>
              <a:rPr lang="en-US" sz="2000" dirty="0"/>
              <a:t>TBD.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ресурсты</a:t>
            </a:r>
            <a:r>
              <a:rPr lang="ru-RU" sz="2000" dirty="0"/>
              <a:t> </a:t>
            </a:r>
            <a:r>
              <a:rPr lang="ru-RU" sz="2000" dirty="0" err="1"/>
              <a:t>жасаушылар</a:t>
            </a:r>
            <a:r>
              <a:rPr lang="ru-RU" sz="2000" dirty="0"/>
              <a:t> оны </a:t>
            </a:r>
            <a:r>
              <a:rPr lang="ru-RU" sz="2000" dirty="0" err="1"/>
              <a:t>лингвистикалық</a:t>
            </a:r>
            <a:r>
              <a:rPr lang="ru-RU" sz="2000" dirty="0"/>
              <a:t> ресурс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сипаттайды</a:t>
            </a:r>
            <a:r>
              <a:rPr lang="ru-RU" sz="2000" dirty="0"/>
              <a:t>,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мақсаты</a:t>
            </a:r>
            <a:r>
              <a:rPr lang="ru-RU" sz="2000" dirty="0"/>
              <a:t> БҰҰ </a:t>
            </a:r>
            <a:r>
              <a:rPr lang="ru-RU" sz="2000" dirty="0" err="1"/>
              <a:t>қызметкерлерінің</a:t>
            </a:r>
            <a:r>
              <a:rPr lang="ru-RU" sz="2000" dirty="0"/>
              <a:t>, </a:t>
            </a:r>
            <a:r>
              <a:rPr lang="ru-RU" sz="2000" dirty="0" err="1"/>
              <a:t>сондай</a:t>
            </a:r>
            <a:r>
              <a:rPr lang="ru-RU" sz="2000" dirty="0"/>
              <a:t> — </a:t>
            </a:r>
            <a:r>
              <a:rPr lang="ru-RU" sz="2000" dirty="0" err="1"/>
              <a:t>ақ</a:t>
            </a:r>
            <a:r>
              <a:rPr lang="ru-RU" sz="2000" dirty="0"/>
              <a:t> осы </a:t>
            </a:r>
            <a:r>
              <a:rPr lang="ru-RU" sz="2000" dirty="0" err="1"/>
              <a:t>ұйымның</a:t>
            </a:r>
            <a:r>
              <a:rPr lang="ru-RU" sz="2000" dirty="0"/>
              <a:t> </a:t>
            </a:r>
            <a:r>
              <a:rPr lang="ru-RU" sz="2000" dirty="0" err="1"/>
              <a:t>құжаттарымен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істейтін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мүдделі</a:t>
            </a:r>
            <a:r>
              <a:rPr lang="ru-RU" sz="2000" dirty="0"/>
              <a:t> </a:t>
            </a:r>
            <a:r>
              <a:rPr lang="ru-RU" sz="2000" dirty="0" err="1"/>
              <a:t>тұлғалардың</a:t>
            </a:r>
            <a:r>
              <a:rPr lang="ru-RU" sz="2000" dirty="0"/>
              <a:t> </a:t>
            </a:r>
            <a:r>
              <a:rPr lang="ru-RU" sz="2000" dirty="0" err="1"/>
              <a:t>жұмысын</a:t>
            </a:r>
            <a:r>
              <a:rPr lang="ru-RU" sz="2000" dirty="0"/>
              <a:t> </a:t>
            </a:r>
            <a:r>
              <a:rPr lang="ru-RU" sz="2000" dirty="0" err="1"/>
              <a:t>жеңілдету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IATE </a:t>
            </a:r>
            <a:r>
              <a:rPr lang="en-US" sz="2000" dirty="0"/>
              <a:t>(inter— active Terminology for Europe) - </a:t>
            </a:r>
            <a:r>
              <a:rPr lang="ru-RU" sz="2000" dirty="0" err="1"/>
              <a:t>Еуропалық</a:t>
            </a:r>
            <a:r>
              <a:rPr lang="ru-RU" sz="2000" dirty="0"/>
              <a:t> </a:t>
            </a:r>
            <a:r>
              <a:rPr lang="ru-RU" sz="2000" dirty="0" err="1"/>
              <a:t>Одақтың</a:t>
            </a:r>
            <a:r>
              <a:rPr lang="ru-RU" sz="2000" dirty="0"/>
              <a:t> </a:t>
            </a:r>
            <a:r>
              <a:rPr lang="ru-RU" sz="2000" dirty="0" err="1"/>
              <a:t>институтаралық</a:t>
            </a:r>
            <a:r>
              <a:rPr lang="ru-RU" sz="2000" dirty="0"/>
              <a:t> ТБД (</a:t>
            </a:r>
            <a:r>
              <a:rPr lang="ru-RU" sz="2000" dirty="0" err="1"/>
              <a:t>барлығы</a:t>
            </a:r>
            <a:r>
              <a:rPr lang="ru-RU" sz="2000" dirty="0"/>
              <a:t> 10 институт </a:t>
            </a:r>
            <a:r>
              <a:rPr lang="ru-RU" sz="2000" dirty="0" err="1"/>
              <a:t>қатысады</a:t>
            </a:r>
            <a:r>
              <a:rPr lang="ru-RU" sz="2000" dirty="0"/>
              <a:t>). </a:t>
            </a:r>
            <a:r>
              <a:rPr lang="ru-RU" sz="2000" dirty="0" err="1"/>
              <a:t>Бұл</a:t>
            </a:r>
            <a:r>
              <a:rPr lang="ru-RU" sz="2000" dirty="0"/>
              <a:t> ресурс 1999 </a:t>
            </a:r>
            <a:r>
              <a:rPr lang="ru-RU" sz="2000" dirty="0" err="1"/>
              <a:t>жылы</a:t>
            </a:r>
            <a:r>
              <a:rPr lang="ru-RU" sz="2000" dirty="0"/>
              <a:t> </a:t>
            </a:r>
            <a:r>
              <a:rPr lang="ru-RU" sz="2000" dirty="0" err="1"/>
              <a:t>іске</a:t>
            </a:r>
            <a:r>
              <a:rPr lang="ru-RU" sz="2000" dirty="0"/>
              <a:t> </a:t>
            </a:r>
            <a:r>
              <a:rPr lang="ru-RU" sz="2000" dirty="0" err="1"/>
              <a:t>қосылды</a:t>
            </a:r>
            <a:r>
              <a:rPr lang="ru-RU" sz="2000" dirty="0"/>
              <a:t>, </a:t>
            </a:r>
            <a:r>
              <a:rPr lang="ru-RU" sz="2000" dirty="0" err="1"/>
              <a:t>қазіргі</a:t>
            </a:r>
            <a:r>
              <a:rPr lang="ru-RU" sz="2000" dirty="0"/>
              <a:t> </a:t>
            </a:r>
            <a:r>
              <a:rPr lang="ru-RU" sz="2000" dirty="0" err="1"/>
              <a:t>уақытта</a:t>
            </a:r>
            <a:r>
              <a:rPr lang="ru-RU" sz="2000" dirty="0"/>
              <a:t>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сөздік</a:t>
            </a:r>
            <a:r>
              <a:rPr lang="ru-RU" sz="2000" dirty="0"/>
              <a:t> </a:t>
            </a:r>
            <a:r>
              <a:rPr lang="ru-RU" sz="2000" dirty="0" err="1"/>
              <a:t>қоры</a:t>
            </a:r>
            <a:r>
              <a:rPr lang="ru-RU" sz="2000" dirty="0"/>
              <a:t> 1,4 миллион </a:t>
            </a:r>
            <a:r>
              <a:rPr lang="ru-RU" sz="2000" dirty="0" err="1"/>
              <a:t>көптілді</a:t>
            </a:r>
            <a:r>
              <a:rPr lang="ru-RU" sz="2000" dirty="0"/>
              <a:t> </a:t>
            </a:r>
            <a:r>
              <a:rPr lang="ru-RU" sz="2000" dirty="0" err="1"/>
              <a:t>сөздік</a:t>
            </a:r>
            <a:r>
              <a:rPr lang="ru-RU" sz="2000" dirty="0"/>
              <a:t> </a:t>
            </a:r>
            <a:r>
              <a:rPr lang="ru-RU" sz="2000" dirty="0" err="1"/>
              <a:t>мақалаларды</a:t>
            </a:r>
            <a:r>
              <a:rPr lang="ru-RU" sz="2000" dirty="0"/>
              <a:t> </a:t>
            </a:r>
            <a:r>
              <a:rPr lang="ru-RU" sz="2000" dirty="0" err="1"/>
              <a:t>құрайды</a:t>
            </a:r>
            <a:r>
              <a:rPr lang="ru-RU" sz="2000" dirty="0"/>
              <a:t>.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ресурстың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функциялары</a:t>
            </a:r>
            <a:r>
              <a:rPr lang="ru-RU" sz="2000" dirty="0"/>
              <a:t>-ЕО </a:t>
            </a:r>
            <a:r>
              <a:rPr lang="ru-RU" sz="2000" dirty="0" err="1"/>
              <a:t>аударма</a:t>
            </a:r>
            <a:r>
              <a:rPr lang="ru-RU" sz="2000" dirty="0"/>
              <a:t> </a:t>
            </a:r>
            <a:r>
              <a:rPr lang="ru-RU" sz="2000" dirty="0" err="1"/>
              <a:t>қызметі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бірыңғай</a:t>
            </a:r>
            <a:r>
              <a:rPr lang="ru-RU" sz="2000" dirty="0"/>
              <a:t> </a:t>
            </a:r>
            <a:r>
              <a:rPr lang="ru-RU" sz="2000" dirty="0" err="1"/>
              <a:t>желілік</a:t>
            </a:r>
            <a:r>
              <a:rPr lang="ru-RU" sz="2000" dirty="0"/>
              <a:t> ТБД </a:t>
            </a:r>
            <a:r>
              <a:rPr lang="ru-RU" sz="2000" dirty="0" err="1"/>
              <a:t>құру</a:t>
            </a:r>
            <a:r>
              <a:rPr lang="ru-RU" sz="2000" dirty="0"/>
              <a:t>, </a:t>
            </a:r>
            <a:r>
              <a:rPr lang="ru-RU" sz="2000" dirty="0" err="1"/>
              <a:t>терминологияның</a:t>
            </a:r>
            <a:r>
              <a:rPr lang="ru-RU" sz="2000" dirty="0"/>
              <a:t> </a:t>
            </a:r>
            <a:r>
              <a:rPr lang="ru-RU" sz="2000" dirty="0" err="1"/>
              <a:t>біркелкілігін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, </a:t>
            </a:r>
            <a:r>
              <a:rPr lang="ru-RU" sz="2000" dirty="0" err="1"/>
              <a:t>терминологияға</a:t>
            </a:r>
            <a:r>
              <a:rPr lang="ru-RU" sz="2000" dirty="0"/>
              <a:t> </a:t>
            </a:r>
            <a:r>
              <a:rPr lang="ru-RU" sz="2000" dirty="0" err="1"/>
              <a:t>қол</a:t>
            </a:r>
            <a:r>
              <a:rPr lang="ru-RU" sz="2000" dirty="0"/>
              <a:t> </a:t>
            </a:r>
            <a:r>
              <a:rPr lang="ru-RU" sz="2000" dirty="0" err="1"/>
              <a:t>жеткізу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стандарттау</a:t>
            </a:r>
            <a:r>
              <a:rPr lang="ru-RU" sz="2000" dirty="0"/>
              <a:t> </a:t>
            </a:r>
            <a:r>
              <a:rPr lang="ru-RU" sz="2000" dirty="0" err="1"/>
              <a:t>жүйесін</a:t>
            </a:r>
            <a:r>
              <a:rPr lang="ru-RU" sz="2000" dirty="0"/>
              <a:t> </a:t>
            </a:r>
            <a:r>
              <a:rPr lang="ru-RU" sz="2000" dirty="0" err="1"/>
              <a:t>жетілдіру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596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F7A174-72DA-42EF-B9D3-42B3F13E9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TERMIUM Plus-</a:t>
            </a:r>
            <a:r>
              <a:rPr lang="ru-RU" dirty="0" err="1"/>
              <a:t>әлемдегі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en-US" dirty="0"/>
              <a:t>TBD </a:t>
            </a:r>
            <a:r>
              <a:rPr lang="ru-RU" dirty="0" err="1"/>
              <a:t>бірі</a:t>
            </a:r>
            <a:r>
              <a:rPr lang="ru-RU" dirty="0"/>
              <a:t>,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тілде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,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тақырыптық</a:t>
            </a:r>
            <a:r>
              <a:rPr lang="ru-RU" dirty="0"/>
              <a:t> </a:t>
            </a:r>
            <a:r>
              <a:rPr lang="ru-RU" dirty="0" err="1"/>
              <a:t>салаларда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терминдердің</a:t>
            </a:r>
            <a:r>
              <a:rPr lang="ru-RU" dirty="0"/>
              <a:t>, </a:t>
            </a:r>
            <a:r>
              <a:rPr lang="ru-RU" dirty="0" err="1"/>
              <a:t>аббревиатуралардың</a:t>
            </a:r>
            <a:r>
              <a:rPr lang="ru-RU" dirty="0"/>
              <a:t>, </a:t>
            </a:r>
            <a:r>
              <a:rPr lang="ru-RU" dirty="0" err="1"/>
              <a:t>ресми</a:t>
            </a:r>
            <a:r>
              <a:rPr lang="ru-RU" dirty="0"/>
              <a:t> </a:t>
            </a:r>
            <a:r>
              <a:rPr lang="ru-RU" dirty="0" err="1"/>
              <a:t>атаулардың</a:t>
            </a:r>
            <a:r>
              <a:rPr lang="ru-RU" dirty="0"/>
              <a:t> </a:t>
            </a:r>
            <a:r>
              <a:rPr lang="ru-RU" dirty="0" err="1"/>
              <a:t>анықтамаларын</a:t>
            </a:r>
            <a:r>
              <a:rPr lang="ru-RU" dirty="0"/>
              <a:t> </a:t>
            </a:r>
            <a:r>
              <a:rPr lang="ru-RU" dirty="0" err="1"/>
              <a:t>іздейді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/>
              <a:t>WIPO </a:t>
            </a:r>
            <a:r>
              <a:rPr lang="en-US" dirty="0"/>
              <a:t>Pearl - </a:t>
            </a:r>
            <a:r>
              <a:rPr lang="ru-RU" dirty="0" err="1"/>
              <a:t>Дүниежүзілік</a:t>
            </a:r>
            <a:r>
              <a:rPr lang="ru-RU" dirty="0"/>
              <a:t> </a:t>
            </a:r>
            <a:r>
              <a:rPr lang="ru-RU" dirty="0" err="1"/>
              <a:t>зияткерлік</a:t>
            </a:r>
            <a:r>
              <a:rPr lang="ru-RU" dirty="0"/>
              <a:t> сала </a:t>
            </a:r>
            <a:r>
              <a:rPr lang="ru-RU" dirty="0" err="1"/>
              <a:t>ұйымының</a:t>
            </a:r>
            <a:r>
              <a:rPr lang="ru-RU" dirty="0"/>
              <a:t> (</a:t>
            </a:r>
            <a:r>
              <a:rPr lang="ru-RU" dirty="0" smtClean="0"/>
              <a:t>ДЗСҰ</a:t>
            </a:r>
            <a:r>
              <a:rPr lang="ru-RU" dirty="0"/>
              <a:t>) </a:t>
            </a:r>
            <a:r>
              <a:rPr lang="ru-RU" dirty="0" err="1"/>
              <a:t>желілік</a:t>
            </a:r>
            <a:r>
              <a:rPr lang="ru-RU" dirty="0"/>
              <a:t> ресурсы 29 </a:t>
            </a:r>
            <a:r>
              <a:rPr lang="ru-RU" dirty="0" err="1"/>
              <a:t>тілде</a:t>
            </a:r>
            <a:r>
              <a:rPr lang="ru-RU" dirty="0"/>
              <a:t> 10 </a:t>
            </a:r>
            <a:r>
              <a:rPr lang="ru-RU" dirty="0" err="1"/>
              <a:t>тақырып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терминологияға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жетімділікті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en-US" dirty="0"/>
              <a:t>PATENTSCOPE </a:t>
            </a:r>
            <a:r>
              <a:rPr lang="ru-RU" dirty="0" err="1"/>
              <a:t>іздеу</a:t>
            </a:r>
            <a:r>
              <a:rPr lang="ru-RU" dirty="0"/>
              <a:t> </a:t>
            </a:r>
            <a:r>
              <a:rPr lang="ru-RU" dirty="0" err="1"/>
              <a:t>жүйесімен</a:t>
            </a:r>
            <a:r>
              <a:rPr lang="ru-RU" dirty="0"/>
              <a:t> </a:t>
            </a:r>
            <a:r>
              <a:rPr lang="ru-RU" dirty="0" err="1"/>
              <a:t>біріктіріледі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пайдаланушыларға</a:t>
            </a:r>
            <a:r>
              <a:rPr lang="ru-RU" dirty="0"/>
              <a:t> 3,1 миллион </a:t>
            </a:r>
            <a:r>
              <a:rPr lang="ru-RU" dirty="0" err="1"/>
              <a:t>жарияланған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патенттік</a:t>
            </a:r>
            <a:r>
              <a:rPr lang="ru-RU" dirty="0"/>
              <a:t> </a:t>
            </a:r>
            <a:r>
              <a:rPr lang="ru-RU" dirty="0" err="1"/>
              <a:t>өтінімдерді</a:t>
            </a:r>
            <a:r>
              <a:rPr lang="ru-RU" dirty="0"/>
              <a:t> </a:t>
            </a:r>
            <a:r>
              <a:rPr lang="ru-RU" dirty="0" err="1"/>
              <a:t>іздеуге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 smtClean="0"/>
              <a:t>береді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39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84C9AB-26C4-48FA-83F6-C8333CF92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LexSite-lexsite</a:t>
            </a:r>
            <a:r>
              <a:rPr lang="en-US" dirty="0"/>
              <a:t> </a:t>
            </a:r>
            <a:r>
              <a:rPr lang="ru-RU" dirty="0" err="1"/>
              <a:t>корпоративтік</a:t>
            </a:r>
            <a:r>
              <a:rPr lang="ru-RU" dirty="0"/>
              <a:t> </a:t>
            </a:r>
            <a:r>
              <a:rPr lang="ru-RU" dirty="0" err="1"/>
              <a:t>желілік</a:t>
            </a:r>
            <a:r>
              <a:rPr lang="ru-RU" dirty="0"/>
              <a:t> </a:t>
            </a:r>
            <a:r>
              <a:rPr lang="ru-RU" dirty="0" err="1"/>
              <a:t>сөздігі</a:t>
            </a:r>
            <a:r>
              <a:rPr lang="ru-RU" dirty="0"/>
              <a:t> </a:t>
            </a:r>
            <a:r>
              <a:rPr lang="en-US" dirty="0"/>
              <a:t>Language Interface </a:t>
            </a:r>
            <a:r>
              <a:rPr lang="ru-RU" dirty="0" err="1"/>
              <a:t>компаниясының</a:t>
            </a:r>
            <a:r>
              <a:rPr lang="ru-RU" dirty="0"/>
              <a:t>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базасында</a:t>
            </a:r>
            <a:r>
              <a:rPr lang="ru-RU" dirty="0"/>
              <a:t> </a:t>
            </a:r>
            <a:r>
              <a:rPr lang="ru-RU" dirty="0" err="1"/>
              <a:t>құрылған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300 </a:t>
            </a:r>
            <a:r>
              <a:rPr lang="ru-RU" dirty="0" err="1"/>
              <a:t>пәндік</a:t>
            </a:r>
            <a:r>
              <a:rPr lang="ru-RU" dirty="0"/>
              <a:t> </a:t>
            </a:r>
            <a:r>
              <a:rPr lang="ru-RU" dirty="0" err="1"/>
              <a:t>саланы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жүйенің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корпусы 2,5 </a:t>
            </a:r>
            <a:r>
              <a:rPr lang="ru-RU" dirty="0" err="1"/>
              <a:t>миллионнан</a:t>
            </a:r>
            <a:r>
              <a:rPr lang="ru-RU" dirty="0"/>
              <a:t> </a:t>
            </a:r>
            <a:r>
              <a:rPr lang="ru-RU" dirty="0" err="1"/>
              <a:t>астам</a:t>
            </a:r>
            <a:r>
              <a:rPr lang="ru-RU" dirty="0"/>
              <a:t> </a:t>
            </a:r>
            <a:r>
              <a:rPr lang="ru-RU" dirty="0" err="1"/>
              <a:t>лексикалық</a:t>
            </a:r>
            <a:r>
              <a:rPr lang="ru-RU" dirty="0"/>
              <a:t> </a:t>
            </a:r>
            <a:r>
              <a:rPr lang="ru-RU" dirty="0" err="1"/>
              <a:t>бірліктерді</a:t>
            </a:r>
            <a:r>
              <a:rPr lang="ru-RU" dirty="0"/>
              <a:t> </a:t>
            </a:r>
            <a:r>
              <a:rPr lang="ru-RU" dirty="0" err="1"/>
              <a:t>қамтитын</a:t>
            </a:r>
            <a:r>
              <a:rPr lang="ru-RU" dirty="0"/>
              <a:t> </a:t>
            </a:r>
            <a:r>
              <a:rPr lang="ru-RU" dirty="0" err="1"/>
              <a:t>сөздіктер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құрылған</a:t>
            </a:r>
            <a:r>
              <a:rPr lang="ru-RU" dirty="0"/>
              <a:t>. </a:t>
            </a:r>
            <a:r>
              <a:rPr lang="ru-RU" dirty="0" err="1"/>
              <a:t>Аудармашыларға</a:t>
            </a:r>
            <a:r>
              <a:rPr lang="ru-RU" dirty="0"/>
              <a:t>, </a:t>
            </a:r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мамандарға</a:t>
            </a:r>
            <a:r>
              <a:rPr lang="ru-RU" dirty="0"/>
              <a:t>, </a:t>
            </a:r>
            <a:r>
              <a:rPr lang="ru-RU" dirty="0" err="1"/>
              <a:t>студенттерге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т. б. </a:t>
            </a:r>
            <a:r>
              <a:rPr lang="ru-RU" dirty="0" err="1"/>
              <a:t>арналған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22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A5E031-6878-4B7E-9129-10ECC5029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728560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/>
              <a:t>Кез-келген терминологиялық қор әмбебап типологиялық функцияларды жүзеге асырады:</a:t>
            </a:r>
          </a:p>
          <a:p>
            <a:r>
              <a:rPr lang="kk-KZ" dirty="0" smtClean="0"/>
              <a:t>Анықтамалық</a:t>
            </a:r>
          </a:p>
          <a:p>
            <a:r>
              <a:rPr lang="kk-KZ" dirty="0" smtClean="0"/>
              <a:t>Жүйелілік</a:t>
            </a:r>
          </a:p>
          <a:p>
            <a:r>
              <a:rPr lang="kk-KZ" dirty="0" smtClean="0"/>
              <a:t>Оқулық және нормативтік</a:t>
            </a:r>
            <a:endParaRPr lang="kk-KZ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564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08788D-0533-4992-B864-9F9CD4643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Аударма</a:t>
            </a:r>
            <a:r>
              <a:rPr lang="ru-RU" sz="2000" dirty="0"/>
              <a:t> </a:t>
            </a:r>
            <a:r>
              <a:rPr lang="ru-RU" sz="2000" dirty="0" err="1"/>
              <a:t>жады</a:t>
            </a:r>
            <a:r>
              <a:rPr lang="ru-RU" sz="2000" dirty="0"/>
              <a:t> </a:t>
            </a:r>
            <a:r>
              <a:rPr lang="ru-RU" sz="2000" dirty="0" err="1"/>
              <a:t>класындағы</a:t>
            </a:r>
            <a:r>
              <a:rPr lang="ru-RU" sz="2000" dirty="0"/>
              <a:t> </a:t>
            </a:r>
            <a:r>
              <a:rPr lang="ru-RU" sz="2000" dirty="0" err="1"/>
              <a:t>автоматтандырылған</a:t>
            </a:r>
            <a:r>
              <a:rPr lang="ru-RU" sz="2000" dirty="0"/>
              <a:t> </a:t>
            </a:r>
            <a:r>
              <a:rPr lang="ru-RU" sz="2000" dirty="0" err="1"/>
              <a:t>аударма</a:t>
            </a:r>
            <a:r>
              <a:rPr lang="ru-RU" sz="2000" dirty="0"/>
              <a:t> </a:t>
            </a:r>
            <a:r>
              <a:rPr lang="ru-RU" sz="2000" dirty="0" err="1"/>
              <a:t>жүйелерінде</a:t>
            </a:r>
            <a:r>
              <a:rPr lang="ru-RU" sz="2000" dirty="0"/>
              <a:t> (</a:t>
            </a:r>
            <a:r>
              <a:rPr lang="en-US" sz="2000" dirty="0"/>
              <a:t>Translation memory) </a:t>
            </a:r>
            <a:r>
              <a:rPr lang="ru-RU" sz="2000" dirty="0" err="1"/>
              <a:t>көптілді</a:t>
            </a:r>
            <a:r>
              <a:rPr lang="ru-RU" sz="2000" dirty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базаларды</a:t>
            </a:r>
            <a:r>
              <a:rPr lang="ru-RU" sz="2000" dirty="0"/>
              <a:t> </a:t>
            </a:r>
            <a:r>
              <a:rPr lang="ru-RU" sz="2000" dirty="0" err="1"/>
              <a:t>құрудың</a:t>
            </a:r>
            <a:r>
              <a:rPr lang="ru-RU" sz="2000" dirty="0"/>
              <a:t> </a:t>
            </a:r>
            <a:r>
              <a:rPr lang="ru-RU" sz="2000" dirty="0" err="1"/>
              <a:t>интеграцияланған</a:t>
            </a:r>
            <a:r>
              <a:rPr lang="ru-RU" sz="2000" dirty="0"/>
              <a:t> </a:t>
            </a:r>
            <a:r>
              <a:rPr lang="ru-RU" sz="2000" dirty="0" err="1"/>
              <a:t>құралдары</a:t>
            </a:r>
            <a:r>
              <a:rPr lang="ru-RU" sz="2000" dirty="0"/>
              <a:t> </a:t>
            </a:r>
            <a:r>
              <a:rPr lang="ru-RU" sz="2000" dirty="0" err="1"/>
              <a:t>болуы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 smtClean="0"/>
              <a:t>:</a:t>
            </a:r>
          </a:p>
          <a:p>
            <a:r>
              <a:rPr lang="en-US" sz="2000" dirty="0" err="1" smtClean="0"/>
              <a:t>Multiterm</a:t>
            </a:r>
            <a:r>
              <a:rPr lang="en-US" sz="2000" dirty="0" smtClean="0"/>
              <a:t>-SDL </a:t>
            </a:r>
            <a:r>
              <a:rPr lang="en-US" sz="2000" dirty="0" err="1"/>
              <a:t>Trados</a:t>
            </a:r>
            <a:r>
              <a:rPr lang="en-US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базалар</a:t>
            </a:r>
            <a:r>
              <a:rPr lang="ru-RU" sz="2000" dirty="0"/>
              <a:t> </a:t>
            </a:r>
            <a:r>
              <a:rPr lang="ru-RU" sz="2000" dirty="0" err="1"/>
              <a:t>құруға</a:t>
            </a:r>
            <a:r>
              <a:rPr lang="ru-RU" sz="2000" dirty="0"/>
              <a:t> </a:t>
            </a:r>
            <a:r>
              <a:rPr lang="ru-RU" sz="2000" dirty="0" err="1"/>
              <a:t>қызмет</a:t>
            </a:r>
            <a:r>
              <a:rPr lang="ru-RU" sz="2000" dirty="0"/>
              <a:t> </a:t>
            </a:r>
            <a:r>
              <a:rPr lang="ru-RU" sz="2000" dirty="0" err="1"/>
              <a:t>ететін</a:t>
            </a:r>
            <a:r>
              <a:rPr lang="ru-RU" sz="2000" dirty="0"/>
              <a:t> </a:t>
            </a:r>
            <a:r>
              <a:rPr lang="ru-RU" sz="2000" dirty="0" err="1"/>
              <a:t>бағдарлама</a:t>
            </a:r>
            <a:r>
              <a:rPr lang="ru-RU" sz="2000" dirty="0" smtClean="0"/>
              <a:t>.</a:t>
            </a:r>
          </a:p>
          <a:p>
            <a:r>
              <a:rPr lang="en-US" sz="2000" dirty="0" err="1" smtClean="0"/>
              <a:t>MultiTerm</a:t>
            </a:r>
            <a:r>
              <a:rPr lang="en-US" sz="2000" dirty="0" smtClean="0"/>
              <a:t>-</a:t>
            </a:r>
            <a:r>
              <a:rPr lang="ru-RU" sz="2000" dirty="0" err="1"/>
              <a:t>дегі</a:t>
            </a:r>
            <a:r>
              <a:rPr lang="ru-RU" sz="2000" dirty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негіздер</a:t>
            </a:r>
            <a:r>
              <a:rPr lang="ru-RU" sz="2000" dirty="0"/>
              <a:t> </a:t>
            </a:r>
            <a:r>
              <a:rPr lang="ru-RU" sz="2000" dirty="0" err="1"/>
              <a:t>сөздерге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, </a:t>
            </a:r>
            <a:r>
              <a:rPr lang="ru-RU" sz="2000" dirty="0" err="1"/>
              <a:t>ұғымдарға</a:t>
            </a:r>
            <a:r>
              <a:rPr lang="ru-RU" sz="2000" dirty="0"/>
              <a:t> </a:t>
            </a:r>
            <a:r>
              <a:rPr lang="ru-RU" sz="2000" dirty="0" err="1"/>
              <a:t>негізделген.Терминологиялық</a:t>
            </a:r>
            <a:r>
              <a:rPr lang="ru-RU" sz="2000" dirty="0"/>
              <a:t> </a:t>
            </a:r>
            <a:r>
              <a:rPr lang="ru-RU" sz="2000" dirty="0" err="1"/>
              <a:t>базаны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/>
              <a:t> </a:t>
            </a:r>
            <a:r>
              <a:rPr lang="ru-RU" sz="2000" dirty="0" err="1"/>
              <a:t>шеберінен</a:t>
            </a:r>
            <a:r>
              <a:rPr lang="ru-RU" sz="2000" dirty="0"/>
              <a:t> </a:t>
            </a:r>
            <a:r>
              <a:rPr lang="en-US" sz="2000" dirty="0" err="1"/>
              <a:t>MultiTerm</a:t>
            </a:r>
            <a:r>
              <a:rPr lang="en-US" sz="2000" dirty="0"/>
              <a:t> (</a:t>
            </a:r>
            <a:r>
              <a:rPr lang="en-US" sz="2000" dirty="0" err="1"/>
              <a:t>Termbase</a:t>
            </a:r>
            <a:r>
              <a:rPr lang="en-US" sz="2000" dirty="0"/>
              <a:t> Wizard) </a:t>
            </a:r>
            <a:r>
              <a:rPr lang="ru-RU" sz="2000" dirty="0" err="1"/>
              <a:t>екі</a:t>
            </a:r>
            <a:r>
              <a:rPr lang="ru-RU" sz="2000" dirty="0"/>
              <a:t> файл </a:t>
            </a:r>
            <a:r>
              <a:rPr lang="ru-RU" sz="2000" dirty="0" err="1"/>
              <a:t>жасайды</a:t>
            </a:r>
            <a:r>
              <a:rPr lang="ru-RU" sz="2000" dirty="0"/>
              <a:t> *.</a:t>
            </a:r>
            <a:r>
              <a:rPr lang="en-US" sz="2000" dirty="0"/>
              <a:t>MTF.XML (</a:t>
            </a:r>
            <a:r>
              <a:rPr lang="ru-RU" sz="2000" dirty="0" err="1"/>
              <a:t>онда</a:t>
            </a:r>
            <a:r>
              <a:rPr lang="ru-RU" sz="2000" dirty="0"/>
              <a:t> </a:t>
            </a:r>
            <a:r>
              <a:rPr lang="ru-RU" sz="2000" dirty="0" err="1"/>
              <a:t>терминдер</a:t>
            </a:r>
            <a:r>
              <a:rPr lang="ru-RU" sz="2000" dirty="0"/>
              <a:t> </a:t>
            </a:r>
            <a:r>
              <a:rPr lang="ru-RU" sz="2000" dirty="0" err="1"/>
              <a:t>болады</a:t>
            </a:r>
            <a:r>
              <a:rPr lang="ru-RU" sz="2000" dirty="0"/>
              <a:t>) </a:t>
            </a:r>
            <a:r>
              <a:rPr lang="ru-RU" sz="2000" dirty="0" err="1"/>
              <a:t>және</a:t>
            </a:r>
            <a:r>
              <a:rPr lang="ru-RU" sz="2000" dirty="0"/>
              <a:t> *.</a:t>
            </a:r>
            <a:r>
              <a:rPr lang="en-US" sz="2000" dirty="0"/>
              <a:t>XDT (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жасалған</a:t>
            </a:r>
            <a:r>
              <a:rPr lang="ru-RU" sz="2000" dirty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базаның</a:t>
            </a:r>
            <a:r>
              <a:rPr lang="ru-RU" sz="2000" dirty="0"/>
              <a:t> </a:t>
            </a:r>
            <a:r>
              <a:rPr lang="ru-RU" sz="2000" dirty="0" err="1"/>
              <a:t>құрылымын</a:t>
            </a:r>
            <a:r>
              <a:rPr lang="ru-RU" sz="2000" dirty="0"/>
              <a:t> </a:t>
            </a:r>
            <a:r>
              <a:rPr lang="ru-RU" sz="2000" dirty="0" err="1"/>
              <a:t>сипаттайды</a:t>
            </a:r>
            <a:r>
              <a:rPr lang="ru-RU" sz="2000" dirty="0"/>
              <a:t>). </a:t>
            </a:r>
            <a:endParaRPr lang="ru-RU" sz="2000" dirty="0" smtClean="0"/>
          </a:p>
          <a:p>
            <a:r>
              <a:rPr lang="en-US" sz="2000" dirty="0" err="1" smtClean="0"/>
              <a:t>MultiTerm</a:t>
            </a:r>
            <a:r>
              <a:rPr lang="en-US" sz="2000" dirty="0" smtClean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базасын</a:t>
            </a:r>
            <a:r>
              <a:rPr lang="ru-RU" sz="2000" dirty="0"/>
              <a:t> </a:t>
            </a:r>
            <a:r>
              <a:rPr lang="en-US" sz="2000" dirty="0" err="1"/>
              <a:t>Trados</a:t>
            </a:r>
            <a:r>
              <a:rPr lang="en-US" sz="2000" dirty="0"/>
              <a:t> Studio </a:t>
            </a:r>
            <a:r>
              <a:rPr lang="ru-RU" sz="2000" dirty="0" err="1"/>
              <a:t>ортасына</a:t>
            </a:r>
            <a:r>
              <a:rPr lang="ru-RU" sz="2000" dirty="0"/>
              <a:t> </a:t>
            </a:r>
            <a:r>
              <a:rPr lang="ru-RU" sz="2000" dirty="0" err="1"/>
              <a:t>оңай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тез </a:t>
            </a:r>
            <a:r>
              <a:rPr lang="ru-RU" sz="2000" dirty="0" err="1"/>
              <a:t>импорттауға</a:t>
            </a:r>
            <a:r>
              <a:rPr lang="ru-RU" sz="2000" dirty="0"/>
              <a:t> </a:t>
            </a:r>
            <a:r>
              <a:rPr lang="ru-RU" sz="2000" dirty="0" err="1"/>
              <a:t>болады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34619136"/>
      </p:ext>
    </p:extLst>
  </p:cSld>
  <p:clrMapOvr>
    <a:masterClrMapping/>
  </p:clrMapOvr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8E1E7B-2E87-4FF3-8F3F-2C35BCD32914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fb0879af-3eba-417a-a55a-ffe6dcd6ca77"/>
    <ds:schemaRef ds:uri="6dc4bcd6-49db-4c07-9060-8acfc67cef9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665</Words>
  <Application>Microsoft Office PowerPoint</Application>
  <PresentationFormat>Произвольный</PresentationFormat>
  <Paragraphs>31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tf22874644</vt:lpstr>
      <vt:lpstr>Тілдік ресурстар</vt:lpstr>
      <vt:lpstr>Презентация PowerPoint</vt:lpstr>
      <vt:lpstr>Қуатты терминологиялық базаларды құру және жаңарту хронологиясы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Сұрақтар?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2021-11-05T12:09:18Z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